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8" r:id="rId5"/>
    <p:sldId id="269" r:id="rId6"/>
    <p:sldId id="274" r:id="rId7"/>
    <p:sldId id="275" r:id="rId8"/>
    <p:sldId id="276" r:id="rId9"/>
    <p:sldId id="270" r:id="rId10"/>
    <p:sldId id="277" r:id="rId11"/>
    <p:sldId id="278" r:id="rId12"/>
    <p:sldId id="279" r:id="rId13"/>
    <p:sldId id="259" r:id="rId14"/>
    <p:sldId id="280" r:id="rId15"/>
    <p:sldId id="281" r:id="rId16"/>
    <p:sldId id="282" r:id="rId17"/>
    <p:sldId id="271" r:id="rId18"/>
    <p:sldId id="283" r:id="rId19"/>
    <p:sldId id="284" r:id="rId20"/>
    <p:sldId id="285" r:id="rId21"/>
    <p:sldId id="272" r:id="rId22"/>
    <p:sldId id="286" r:id="rId23"/>
    <p:sldId id="287" r:id="rId24"/>
    <p:sldId id="273" r:id="rId25"/>
    <p:sldId id="26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558"/>
  </p:normalViewPr>
  <p:slideViewPr>
    <p:cSldViewPr snapToGrid="0" snapToObjects="1">
      <p:cViewPr varScale="1">
        <p:scale>
          <a:sx n="115" d="100"/>
          <a:sy n="115" d="100"/>
        </p:scale>
        <p:origin x="240" y="29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1DAF4507-A1AE-9943-9589-6E16E1ED8529}" type="datetimeFigureOut">
              <a:rPr lang="en-US" smtClean="0"/>
              <a:t>11/16/21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191635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287000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1304036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87DC01-DE13-4C49-A943-C4BE467D99AE}"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05198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1831060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1941549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219566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19954350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23518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867881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12566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2475205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3919757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349717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1686854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337427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AF4507-A1AE-9943-9589-6E16E1ED8529}" type="datetimeFigureOut">
              <a:rPr lang="en-US" smtClean="0"/>
              <a:t>11/16/21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87DC01-DE13-4C49-A943-C4BE467D99AE}" type="slidenum">
              <a:rPr lang="en-US" smtClean="0"/>
              <a:t>‹#›</a:t>
            </a:fld>
            <a:endParaRPr lang="en-US" dirty="0"/>
          </a:p>
        </p:txBody>
      </p:sp>
    </p:spTree>
    <p:extLst>
      <p:ext uri="{BB962C8B-B14F-4D97-AF65-F5344CB8AC3E}">
        <p14:creationId xmlns:p14="http://schemas.microsoft.com/office/powerpoint/2010/main" val="2349549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DAF4507-A1AE-9943-9589-6E16E1ED8529}" type="datetimeFigureOut">
              <a:rPr lang="en-US" smtClean="0"/>
              <a:t>11/16/21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687DC01-DE13-4C49-A943-C4BE467D99AE}" type="slidenum">
              <a:rPr lang="en-US" smtClean="0"/>
              <a:t>‹#›</a:t>
            </a:fld>
            <a:endParaRPr lang="en-US" dirty="0"/>
          </a:p>
        </p:txBody>
      </p:sp>
    </p:spTree>
    <p:extLst>
      <p:ext uri="{BB962C8B-B14F-4D97-AF65-F5344CB8AC3E}">
        <p14:creationId xmlns:p14="http://schemas.microsoft.com/office/powerpoint/2010/main" val="1881192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0E496-03A4-5F44-8905-0B65B0EAE51B}"/>
              </a:ext>
            </a:extLst>
          </p:cNvPr>
          <p:cNvSpPr>
            <a:spLocks noGrp="1"/>
          </p:cNvSpPr>
          <p:nvPr>
            <p:ph type="ctrTitle"/>
          </p:nvPr>
        </p:nvSpPr>
        <p:spPr>
          <a:xfrm>
            <a:off x="5291668" y="1215496"/>
            <a:ext cx="5367866" cy="2387600"/>
          </a:xfrm>
        </p:spPr>
        <p:txBody>
          <a:bodyPr>
            <a:normAutofit/>
          </a:bodyPr>
          <a:lstStyle/>
          <a:p>
            <a:r>
              <a:rPr lang="en-US" sz="4100" dirty="0"/>
              <a:t>Competition Law Damages in Asia</a:t>
            </a:r>
          </a:p>
        </p:txBody>
      </p:sp>
      <p:sp>
        <p:nvSpPr>
          <p:cNvPr id="3" name="Subtitle 2">
            <a:extLst>
              <a:ext uri="{FF2B5EF4-FFF2-40B4-BE49-F238E27FC236}">
                <a16:creationId xmlns:a16="http://schemas.microsoft.com/office/drawing/2014/main" id="{D6AD86D9-4B4F-FA41-9FE2-A4BBDB47834F}"/>
              </a:ext>
            </a:extLst>
          </p:cNvPr>
          <p:cNvSpPr>
            <a:spLocks noGrp="1"/>
          </p:cNvSpPr>
          <p:nvPr>
            <p:ph type="subTitle" idx="1"/>
          </p:nvPr>
        </p:nvSpPr>
        <p:spPr>
          <a:xfrm>
            <a:off x="5291667" y="3602038"/>
            <a:ext cx="5376333" cy="1655762"/>
          </a:xfrm>
        </p:spPr>
        <p:txBody>
          <a:bodyPr>
            <a:normAutofit/>
          </a:bodyPr>
          <a:lstStyle/>
          <a:p>
            <a:r>
              <a:rPr lang="en-US" sz="1800" dirty="0"/>
              <a:t>Dr. Mark Williams</a:t>
            </a:r>
          </a:p>
          <a:p>
            <a:r>
              <a:rPr lang="en-US" sz="1800" dirty="0"/>
              <a:t>Executive Director, Asian Competition Forum </a:t>
            </a:r>
          </a:p>
        </p:txBody>
      </p:sp>
      <p:pic>
        <p:nvPicPr>
          <p:cNvPr id="5" name="Picture 4">
            <a:extLst>
              <a:ext uri="{FF2B5EF4-FFF2-40B4-BE49-F238E27FC236}">
                <a16:creationId xmlns:a16="http://schemas.microsoft.com/office/drawing/2014/main" id="{717F1FC5-3E2D-A248-88B8-6531ECB5AD38}"/>
              </a:ext>
            </a:extLst>
          </p:cNvPr>
          <p:cNvPicPr>
            <a:picLocks noChangeAspect="1"/>
          </p:cNvPicPr>
          <p:nvPr/>
        </p:nvPicPr>
        <p:blipFill>
          <a:blip r:embed="rId3"/>
          <a:stretch>
            <a:fillRect/>
          </a:stretch>
        </p:blipFill>
        <p:spPr>
          <a:xfrm>
            <a:off x="1319503" y="1561221"/>
            <a:ext cx="3525628" cy="3481558"/>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596769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E2F76-E475-1B4C-9078-D797E0DB72FB}"/>
              </a:ext>
            </a:extLst>
          </p:cNvPr>
          <p:cNvSpPr>
            <a:spLocks noGrp="1"/>
          </p:cNvSpPr>
          <p:nvPr>
            <p:ph type="title"/>
          </p:nvPr>
        </p:nvSpPr>
        <p:spPr/>
        <p:txBody>
          <a:bodyPr/>
          <a:lstStyle/>
          <a:p>
            <a:r>
              <a:rPr lang="en-US" dirty="0"/>
              <a:t>Relief available</a:t>
            </a:r>
          </a:p>
        </p:txBody>
      </p:sp>
      <p:sp>
        <p:nvSpPr>
          <p:cNvPr id="3" name="Content Placeholder 2">
            <a:extLst>
              <a:ext uri="{FF2B5EF4-FFF2-40B4-BE49-F238E27FC236}">
                <a16:creationId xmlns:a16="http://schemas.microsoft.com/office/drawing/2014/main" id="{8ECED8AF-58F8-F245-AF30-F27E58ACA099}"/>
              </a:ext>
            </a:extLst>
          </p:cNvPr>
          <p:cNvSpPr>
            <a:spLocks noGrp="1"/>
          </p:cNvSpPr>
          <p:nvPr>
            <p:ph idx="1"/>
          </p:nvPr>
        </p:nvSpPr>
        <p:spPr/>
        <p:txBody>
          <a:bodyPr/>
          <a:lstStyle/>
          <a:p>
            <a:r>
              <a:rPr lang="en-US" dirty="0"/>
              <a:t>In addition to compensatory damages, a 2019 amendment to the MRFTA provided for treble damages in most antitrust cases but as this provision is new, no cases have yet been reported.</a:t>
            </a:r>
          </a:p>
          <a:p>
            <a:r>
              <a:rPr lang="en-US" dirty="0"/>
              <a:t>However, generally, injunctive relief is not available but an amendment to provide such a power was proposed in December 2020 and should be enacted by 2024.</a:t>
            </a:r>
          </a:p>
        </p:txBody>
      </p:sp>
    </p:spTree>
    <p:extLst>
      <p:ext uri="{BB962C8B-B14F-4D97-AF65-F5344CB8AC3E}">
        <p14:creationId xmlns:p14="http://schemas.microsoft.com/office/powerpoint/2010/main" val="1440722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69A48-62F8-7C4C-AA24-CA93D9F79C4F}"/>
              </a:ext>
            </a:extLst>
          </p:cNvPr>
          <p:cNvSpPr>
            <a:spLocks noGrp="1"/>
          </p:cNvSpPr>
          <p:nvPr>
            <p:ph type="title"/>
          </p:nvPr>
        </p:nvSpPr>
        <p:spPr/>
        <p:txBody>
          <a:bodyPr/>
          <a:lstStyle/>
          <a:p>
            <a:r>
              <a:rPr lang="en-US" dirty="0"/>
              <a:t>Proof of claims</a:t>
            </a:r>
          </a:p>
        </p:txBody>
      </p:sp>
      <p:sp>
        <p:nvSpPr>
          <p:cNvPr id="3" name="Content Placeholder 2">
            <a:extLst>
              <a:ext uri="{FF2B5EF4-FFF2-40B4-BE49-F238E27FC236}">
                <a16:creationId xmlns:a16="http://schemas.microsoft.com/office/drawing/2014/main" id="{4982A1E0-6441-9D48-A6AF-4ECD0B2AB9BD}"/>
              </a:ext>
            </a:extLst>
          </p:cNvPr>
          <p:cNvSpPr>
            <a:spLocks noGrp="1"/>
          </p:cNvSpPr>
          <p:nvPr>
            <p:ph idx="1"/>
          </p:nvPr>
        </p:nvSpPr>
        <p:spPr/>
        <p:txBody>
          <a:bodyPr/>
          <a:lstStyle/>
          <a:p>
            <a:r>
              <a:rPr lang="en-US" dirty="0"/>
              <a:t>In a follow-on action, KFTC decisions are not binding on the civil court but finding may be admitted to prove unlawful acts</a:t>
            </a:r>
          </a:p>
          <a:p>
            <a:r>
              <a:rPr lang="en-US" dirty="0"/>
              <a:t>Plaintiff must prove causation of damage resulting from the violation</a:t>
            </a:r>
          </a:p>
          <a:p>
            <a:r>
              <a:rPr lang="en-US" dirty="0"/>
              <a:t>Discovery is not automatically available but can be specifically requested with regards to particular documents by court order but there is no sanction for non-production</a:t>
            </a:r>
          </a:p>
          <a:p>
            <a:r>
              <a:rPr lang="en-US" dirty="0"/>
              <a:t>KFTC documents may also be ordered to be disclosed in appropriate cases</a:t>
            </a:r>
          </a:p>
        </p:txBody>
      </p:sp>
    </p:spTree>
    <p:extLst>
      <p:ext uri="{BB962C8B-B14F-4D97-AF65-F5344CB8AC3E}">
        <p14:creationId xmlns:p14="http://schemas.microsoft.com/office/powerpoint/2010/main" val="4219283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B0A4-6425-D04F-AD92-82366BB3F94E}"/>
              </a:ext>
            </a:extLst>
          </p:cNvPr>
          <p:cNvSpPr>
            <a:spLocks noGrp="1"/>
          </p:cNvSpPr>
          <p:nvPr>
            <p:ph type="title"/>
          </p:nvPr>
        </p:nvSpPr>
        <p:spPr/>
        <p:txBody>
          <a:bodyPr/>
          <a:lstStyle/>
          <a:p>
            <a:r>
              <a:rPr lang="en-US" dirty="0"/>
              <a:t>Limitations on private actions</a:t>
            </a:r>
          </a:p>
        </p:txBody>
      </p:sp>
      <p:sp>
        <p:nvSpPr>
          <p:cNvPr id="3" name="Content Placeholder 2">
            <a:extLst>
              <a:ext uri="{FF2B5EF4-FFF2-40B4-BE49-F238E27FC236}">
                <a16:creationId xmlns:a16="http://schemas.microsoft.com/office/drawing/2014/main" id="{29985926-9479-3346-8E03-959695CDD0EC}"/>
              </a:ext>
            </a:extLst>
          </p:cNvPr>
          <p:cNvSpPr>
            <a:spLocks noGrp="1"/>
          </p:cNvSpPr>
          <p:nvPr>
            <p:ph idx="1"/>
          </p:nvPr>
        </p:nvSpPr>
        <p:spPr/>
        <p:txBody>
          <a:bodyPr>
            <a:normAutofit fontScale="92500" lnSpcReduction="10000"/>
          </a:bodyPr>
          <a:lstStyle/>
          <a:p>
            <a:r>
              <a:rPr lang="en-US" dirty="0"/>
              <a:t>Class actions are not available</a:t>
            </a:r>
          </a:p>
          <a:p>
            <a:r>
              <a:rPr lang="en-US" dirty="0"/>
              <a:t>Successful cartel leniency applicants are not liable to treble damages, only compensatory damages</a:t>
            </a:r>
          </a:p>
          <a:p>
            <a:r>
              <a:rPr lang="en-US" dirty="0"/>
              <a:t>Calculation of damages payable can be complex and difficult due to the need to prove a ‘competitive’ price and the one paid by the plaintiff in cartel cases</a:t>
            </a:r>
          </a:p>
          <a:p>
            <a:r>
              <a:rPr lang="en-US" dirty="0"/>
              <a:t>Punitive damages are not available</a:t>
            </a:r>
          </a:p>
          <a:p>
            <a:r>
              <a:rPr lang="en-US" dirty="0"/>
              <a:t>But the pass on defence is not recognized but damages may be reduced on the ‘fairness’ principle in civil law</a:t>
            </a:r>
          </a:p>
        </p:txBody>
      </p:sp>
    </p:spTree>
    <p:extLst>
      <p:ext uri="{BB962C8B-B14F-4D97-AF65-F5344CB8AC3E}">
        <p14:creationId xmlns:p14="http://schemas.microsoft.com/office/powerpoint/2010/main" val="1862632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1D5F5-6C7A-2E4B-B85E-07A15D1ED121}"/>
              </a:ext>
            </a:extLst>
          </p:cNvPr>
          <p:cNvSpPr>
            <a:spLocks noGrp="1"/>
          </p:cNvSpPr>
          <p:nvPr>
            <p:ph type="title"/>
          </p:nvPr>
        </p:nvSpPr>
        <p:spPr>
          <a:xfrm>
            <a:off x="1019015" y="1093787"/>
            <a:ext cx="3059969" cy="4697413"/>
          </a:xfrm>
        </p:spPr>
        <p:txBody>
          <a:bodyPr>
            <a:normAutofit/>
          </a:bodyPr>
          <a:lstStyle/>
          <a:p>
            <a:r>
              <a:rPr lang="en-US" dirty="0"/>
              <a:t>China</a:t>
            </a:r>
          </a:p>
        </p:txBody>
      </p:sp>
      <p:sp>
        <p:nvSpPr>
          <p:cNvPr id="3" name="Content Placeholder 2">
            <a:extLst>
              <a:ext uri="{FF2B5EF4-FFF2-40B4-BE49-F238E27FC236}">
                <a16:creationId xmlns:a16="http://schemas.microsoft.com/office/drawing/2014/main" id="{74E7DB31-6BB8-6B4E-9344-AD004D44F6FE}"/>
              </a:ext>
            </a:extLst>
          </p:cNvPr>
          <p:cNvSpPr>
            <a:spLocks noGrp="1"/>
          </p:cNvSpPr>
          <p:nvPr>
            <p:ph idx="1"/>
          </p:nvPr>
        </p:nvSpPr>
        <p:spPr>
          <a:xfrm>
            <a:off x="5215467" y="641268"/>
            <a:ext cx="5831944" cy="5937662"/>
          </a:xfrm>
        </p:spPr>
        <p:txBody>
          <a:bodyPr>
            <a:normAutofit fontScale="92500"/>
          </a:bodyPr>
          <a:lstStyle/>
          <a:p>
            <a:r>
              <a:rPr lang="en-HK" dirty="0"/>
              <a:t>The Anti Monopoly Law 2008 was introduced for a range of motives but was ostensibly part of the new economic regulatory framework to complement a market-based economic structure. </a:t>
            </a:r>
          </a:p>
          <a:p>
            <a:r>
              <a:rPr lang="en-HK" dirty="0"/>
              <a:t>S.50 AML provides that enterprises shall be liable for losses caused by their anticompetitive conduct., which has not been explicitly authorised by the State Administration for Market Regulation (SAMR)</a:t>
            </a:r>
          </a:p>
          <a:p>
            <a:r>
              <a:rPr lang="en-HK" dirty="0"/>
              <a:t>Initially, it was thought that private enforcement would be very limited in China but over the last 13 years it has become increasingly important and with some notable cases in the IT sector.</a:t>
            </a:r>
          </a:p>
        </p:txBody>
      </p:sp>
    </p:spTree>
    <p:extLst>
      <p:ext uri="{BB962C8B-B14F-4D97-AF65-F5344CB8AC3E}">
        <p14:creationId xmlns:p14="http://schemas.microsoft.com/office/powerpoint/2010/main" val="366201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3F474-CE62-5345-9FC0-636FD61E6CCA}"/>
              </a:ext>
            </a:extLst>
          </p:cNvPr>
          <p:cNvSpPr>
            <a:spLocks noGrp="1"/>
          </p:cNvSpPr>
          <p:nvPr>
            <p:ph type="title"/>
          </p:nvPr>
        </p:nvSpPr>
        <p:spPr/>
        <p:txBody>
          <a:bodyPr/>
          <a:lstStyle/>
          <a:p>
            <a:r>
              <a:rPr lang="en-US" dirty="0"/>
              <a:t>Relief Available</a:t>
            </a:r>
          </a:p>
        </p:txBody>
      </p:sp>
      <p:sp>
        <p:nvSpPr>
          <p:cNvPr id="3" name="Content Placeholder 2">
            <a:extLst>
              <a:ext uri="{FF2B5EF4-FFF2-40B4-BE49-F238E27FC236}">
                <a16:creationId xmlns:a16="http://schemas.microsoft.com/office/drawing/2014/main" id="{2F333DF8-EFCD-B449-95EE-225C6B2ECD57}"/>
              </a:ext>
            </a:extLst>
          </p:cNvPr>
          <p:cNvSpPr>
            <a:spLocks noGrp="1"/>
          </p:cNvSpPr>
          <p:nvPr>
            <p:ph idx="1"/>
          </p:nvPr>
        </p:nvSpPr>
        <p:spPr/>
        <p:txBody>
          <a:bodyPr/>
          <a:lstStyle/>
          <a:p>
            <a:r>
              <a:rPr lang="en-US" dirty="0"/>
              <a:t>Compensatory damages, invalidity of infringing anticompetitive agreements and injunctive relief (via the civil code)</a:t>
            </a:r>
          </a:p>
          <a:p>
            <a:r>
              <a:rPr lang="en-US" dirty="0"/>
              <a:t>Applications for relief are made to the relevant intermediate civil court with appeals to a specialist national tribunal and finally to the Supreme Court</a:t>
            </a:r>
          </a:p>
          <a:p>
            <a:r>
              <a:rPr lang="en-US" dirty="0"/>
              <a:t>Only entities that suffer losses can sue including indirect purchasers and consumers.</a:t>
            </a:r>
          </a:p>
        </p:txBody>
      </p:sp>
    </p:spTree>
    <p:extLst>
      <p:ext uri="{BB962C8B-B14F-4D97-AF65-F5344CB8AC3E}">
        <p14:creationId xmlns:p14="http://schemas.microsoft.com/office/powerpoint/2010/main" val="28713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AA2CA-0C6A-D843-BAEF-3E993B6B0F55}"/>
              </a:ext>
            </a:extLst>
          </p:cNvPr>
          <p:cNvSpPr>
            <a:spLocks noGrp="1"/>
          </p:cNvSpPr>
          <p:nvPr>
            <p:ph type="title"/>
          </p:nvPr>
        </p:nvSpPr>
        <p:spPr/>
        <p:txBody>
          <a:bodyPr/>
          <a:lstStyle/>
          <a:p>
            <a:r>
              <a:rPr lang="en-US" dirty="0"/>
              <a:t>Limitations on private actions</a:t>
            </a:r>
          </a:p>
        </p:txBody>
      </p:sp>
      <p:sp>
        <p:nvSpPr>
          <p:cNvPr id="3" name="Content Placeholder 2">
            <a:extLst>
              <a:ext uri="{FF2B5EF4-FFF2-40B4-BE49-F238E27FC236}">
                <a16:creationId xmlns:a16="http://schemas.microsoft.com/office/drawing/2014/main" id="{E24CB121-AC76-2A40-A9E8-51287C175CAA}"/>
              </a:ext>
            </a:extLst>
          </p:cNvPr>
          <p:cNvSpPr>
            <a:spLocks noGrp="1"/>
          </p:cNvSpPr>
          <p:nvPr>
            <p:ph idx="1"/>
          </p:nvPr>
        </p:nvSpPr>
        <p:spPr>
          <a:xfrm>
            <a:off x="1141412" y="1749287"/>
            <a:ext cx="9905999" cy="4810538"/>
          </a:xfrm>
        </p:spPr>
        <p:txBody>
          <a:bodyPr>
            <a:normAutofit fontScale="85000" lnSpcReduction="20000"/>
          </a:bodyPr>
          <a:lstStyle/>
          <a:p>
            <a:r>
              <a:rPr lang="en-US" dirty="0"/>
              <a:t>The is no collective redress mechanism in China</a:t>
            </a:r>
          </a:p>
          <a:p>
            <a:r>
              <a:rPr lang="en-US" dirty="0"/>
              <a:t>No treble or punitive damages can be claimed</a:t>
            </a:r>
          </a:p>
          <a:p>
            <a:r>
              <a:rPr lang="en-US" dirty="0"/>
              <a:t>Discovery is very limited</a:t>
            </a:r>
          </a:p>
          <a:p>
            <a:r>
              <a:rPr lang="en-US" dirty="0"/>
              <a:t>Plaintiff must prove dominance and abuse in relevant cases and the existence of anticompetitive agreements</a:t>
            </a:r>
          </a:p>
          <a:p>
            <a:r>
              <a:rPr lang="en-US" dirty="0"/>
              <a:t>Plaintiff must also adduce evidence of abusive conduct and anticompetitive effects that caused relevant damage</a:t>
            </a:r>
          </a:p>
          <a:p>
            <a:r>
              <a:rPr lang="en-US" dirty="0"/>
              <a:t>The law and decided cases are silent on passing-on defences. But may be relevant in calculation of damages.</a:t>
            </a:r>
          </a:p>
          <a:p>
            <a:r>
              <a:rPr lang="en-US" dirty="0"/>
              <a:t>SAMR can be ordered to disclose relevant documents where it has investigated </a:t>
            </a:r>
          </a:p>
          <a:p>
            <a:r>
              <a:rPr lang="en-US" dirty="0"/>
              <a:t>But published decisions are not binding on the civil court and commitment &amp; settlement documents may not be used to prove infringements</a:t>
            </a:r>
          </a:p>
          <a:p>
            <a:endParaRPr lang="en-US" dirty="0"/>
          </a:p>
          <a:p>
            <a:endParaRPr lang="en-US" dirty="0"/>
          </a:p>
        </p:txBody>
      </p:sp>
    </p:spTree>
    <p:extLst>
      <p:ext uri="{BB962C8B-B14F-4D97-AF65-F5344CB8AC3E}">
        <p14:creationId xmlns:p14="http://schemas.microsoft.com/office/powerpoint/2010/main" val="3991008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99CC7-4BE8-E249-A82A-F30450803F3C}"/>
              </a:ext>
            </a:extLst>
          </p:cNvPr>
          <p:cNvSpPr>
            <a:spLocks noGrp="1"/>
          </p:cNvSpPr>
          <p:nvPr>
            <p:ph type="title"/>
          </p:nvPr>
        </p:nvSpPr>
        <p:spPr/>
        <p:txBody>
          <a:bodyPr/>
          <a:lstStyle/>
          <a:p>
            <a:r>
              <a:rPr lang="en-US" dirty="0"/>
              <a:t>Future reform</a:t>
            </a:r>
          </a:p>
        </p:txBody>
      </p:sp>
      <p:sp>
        <p:nvSpPr>
          <p:cNvPr id="3" name="Content Placeholder 2">
            <a:extLst>
              <a:ext uri="{FF2B5EF4-FFF2-40B4-BE49-F238E27FC236}">
                <a16:creationId xmlns:a16="http://schemas.microsoft.com/office/drawing/2014/main" id="{0EBB06AE-9169-C142-9540-54C4CA8161B6}"/>
              </a:ext>
            </a:extLst>
          </p:cNvPr>
          <p:cNvSpPr>
            <a:spLocks noGrp="1"/>
          </p:cNvSpPr>
          <p:nvPr>
            <p:ph idx="1"/>
          </p:nvPr>
        </p:nvSpPr>
        <p:spPr/>
        <p:txBody>
          <a:bodyPr>
            <a:normAutofit fontScale="85000" lnSpcReduction="20000"/>
          </a:bodyPr>
          <a:lstStyle/>
          <a:p>
            <a:r>
              <a:rPr lang="en-US" dirty="0"/>
              <a:t>Recent successful damages actions in cartel cases and in IT related cases suggest that private litigation may well paly a more important role in the future</a:t>
            </a:r>
          </a:p>
          <a:p>
            <a:r>
              <a:rPr lang="en-US" dirty="0"/>
              <a:t>The new centralized appeal system will encourage higher quality scrutiny of lower court decisions</a:t>
            </a:r>
          </a:p>
          <a:p>
            <a:r>
              <a:rPr lang="en-US" dirty="0"/>
              <a:t>Reform proposals including lowering the plaintiff’s burden of proof and increasing the scope of discovery</a:t>
            </a:r>
          </a:p>
          <a:p>
            <a:r>
              <a:rPr lang="en-US" dirty="0"/>
              <a:t>Additionally, the increased private antitrust litigation in several leading IT cases will strengthen private enforcement</a:t>
            </a:r>
          </a:p>
          <a:p>
            <a:r>
              <a:rPr lang="en-US" dirty="0"/>
              <a:t>But the lack of private enforcement against major state-owned companies is noticeable</a:t>
            </a:r>
          </a:p>
        </p:txBody>
      </p:sp>
    </p:spTree>
    <p:extLst>
      <p:ext uri="{BB962C8B-B14F-4D97-AF65-F5344CB8AC3E}">
        <p14:creationId xmlns:p14="http://schemas.microsoft.com/office/powerpoint/2010/main" val="159001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2150F-60A0-3A49-9E70-ACC895D160EF}"/>
              </a:ext>
            </a:extLst>
          </p:cNvPr>
          <p:cNvSpPr>
            <a:spLocks noGrp="1"/>
          </p:cNvSpPr>
          <p:nvPr>
            <p:ph type="title"/>
          </p:nvPr>
        </p:nvSpPr>
        <p:spPr>
          <a:xfrm>
            <a:off x="1019015" y="1093787"/>
            <a:ext cx="3695860" cy="4697413"/>
          </a:xfrm>
        </p:spPr>
        <p:txBody>
          <a:bodyPr>
            <a:normAutofit/>
          </a:bodyPr>
          <a:lstStyle/>
          <a:p>
            <a:r>
              <a:rPr lang="en-US" dirty="0"/>
              <a:t>Hong Kong</a:t>
            </a:r>
          </a:p>
        </p:txBody>
      </p:sp>
      <p:sp>
        <p:nvSpPr>
          <p:cNvPr id="3" name="Content Placeholder 2">
            <a:extLst>
              <a:ext uri="{FF2B5EF4-FFF2-40B4-BE49-F238E27FC236}">
                <a16:creationId xmlns:a16="http://schemas.microsoft.com/office/drawing/2014/main" id="{D5E060A3-1F93-4E4D-B9FA-C0BAAC75E3A1}"/>
              </a:ext>
            </a:extLst>
          </p:cNvPr>
          <p:cNvSpPr>
            <a:spLocks noGrp="1"/>
          </p:cNvSpPr>
          <p:nvPr>
            <p:ph idx="1"/>
          </p:nvPr>
        </p:nvSpPr>
        <p:spPr>
          <a:xfrm>
            <a:off x="5215467" y="1093788"/>
            <a:ext cx="5831944" cy="4697413"/>
          </a:xfrm>
        </p:spPr>
        <p:txBody>
          <a:bodyPr>
            <a:normAutofit/>
          </a:bodyPr>
          <a:lstStyle/>
          <a:p>
            <a:pPr lvl="1"/>
            <a:r>
              <a:rPr lang="en-US" dirty="0"/>
              <a:t>After more than 20 years of consideration the Competition Ordinance 2010 was enacted</a:t>
            </a:r>
          </a:p>
          <a:p>
            <a:pPr lvl="1"/>
            <a:r>
              <a:rPr lang="en-US" dirty="0"/>
              <a:t>Big and small business in Hong Kong was hostile to the enactment and government was hesitant to legislate</a:t>
            </a:r>
          </a:p>
          <a:p>
            <a:pPr lvl="1"/>
            <a:r>
              <a:rPr lang="en-US" dirty="0"/>
              <a:t>The Ordinance has several significant flaws in that only only mergers in telecommunications are  regulated and only follow-on private litigation is permitted after an adverse finding in the Competition Tribunal except where anticompetitive conduct is pleaded as a defence.</a:t>
            </a:r>
          </a:p>
          <a:p>
            <a:pPr lvl="1"/>
            <a:r>
              <a:rPr lang="en-US" dirty="0"/>
              <a:t>Enforcement of the law only began in 2015</a:t>
            </a:r>
          </a:p>
          <a:p>
            <a:pPr marL="457200" lvl="1" indent="0">
              <a:buNone/>
            </a:pPr>
            <a:endParaRPr lang="en-US" dirty="0"/>
          </a:p>
        </p:txBody>
      </p:sp>
    </p:spTree>
    <p:extLst>
      <p:ext uri="{BB962C8B-B14F-4D97-AF65-F5344CB8AC3E}">
        <p14:creationId xmlns:p14="http://schemas.microsoft.com/office/powerpoint/2010/main" val="3130790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F2A20-38DB-9C4A-84D6-1BC1ACCB476C}"/>
              </a:ext>
            </a:extLst>
          </p:cNvPr>
          <p:cNvSpPr>
            <a:spLocks noGrp="1"/>
          </p:cNvSpPr>
          <p:nvPr>
            <p:ph type="title"/>
          </p:nvPr>
        </p:nvSpPr>
        <p:spPr/>
        <p:txBody>
          <a:bodyPr/>
          <a:lstStyle/>
          <a:p>
            <a:r>
              <a:rPr lang="en-US" dirty="0"/>
              <a:t>Relief Available</a:t>
            </a:r>
          </a:p>
        </p:txBody>
      </p:sp>
      <p:sp>
        <p:nvSpPr>
          <p:cNvPr id="3" name="Content Placeholder 2">
            <a:extLst>
              <a:ext uri="{FF2B5EF4-FFF2-40B4-BE49-F238E27FC236}">
                <a16:creationId xmlns:a16="http://schemas.microsoft.com/office/drawing/2014/main" id="{75D7BB70-A914-A841-A24A-E00E7791B4C8}"/>
              </a:ext>
            </a:extLst>
          </p:cNvPr>
          <p:cNvSpPr>
            <a:spLocks noGrp="1"/>
          </p:cNvSpPr>
          <p:nvPr>
            <p:ph idx="1"/>
          </p:nvPr>
        </p:nvSpPr>
        <p:spPr>
          <a:xfrm>
            <a:off x="1141412" y="1669774"/>
            <a:ext cx="9905999" cy="4121427"/>
          </a:xfrm>
        </p:spPr>
        <p:txBody>
          <a:bodyPr>
            <a:normAutofit fontScale="85000" lnSpcReduction="10000"/>
          </a:bodyPr>
          <a:lstStyle/>
          <a:p>
            <a:r>
              <a:rPr lang="en-US" dirty="0"/>
              <a:t>Competition Ordinance S.110 provides that ‘any person who has suffered loss or damage caused by a contravention proved by the Competition Commission before the Competition Tribunal has a cause of action against any person who infringed the Ordinance or any person involved in an infringement</a:t>
            </a:r>
          </a:p>
          <a:p>
            <a:r>
              <a:rPr lang="en-US" dirty="0"/>
              <a:t>Formal admissions of a contravention to the Commission can also be a ground for a claim</a:t>
            </a:r>
          </a:p>
          <a:p>
            <a:r>
              <a:rPr lang="en-US" dirty="0"/>
              <a:t>Thus, business or consumers who can prove damage caused by a contravention can claim</a:t>
            </a:r>
          </a:p>
          <a:p>
            <a:r>
              <a:rPr lang="en-US" dirty="0"/>
              <a:t>Liable parties can be the business involved in the infringement or persons involved – employees or directors of such firms</a:t>
            </a:r>
          </a:p>
          <a:p>
            <a:r>
              <a:rPr lang="en-US" dirty="0"/>
              <a:t>Private claims cannot be brought until all channels of Appeal have been exhausted</a:t>
            </a:r>
          </a:p>
        </p:txBody>
      </p:sp>
    </p:spTree>
    <p:extLst>
      <p:ext uri="{BB962C8B-B14F-4D97-AF65-F5344CB8AC3E}">
        <p14:creationId xmlns:p14="http://schemas.microsoft.com/office/powerpoint/2010/main" val="636743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9A11A-093B-3848-B472-2FCA7F8D6A23}"/>
              </a:ext>
            </a:extLst>
          </p:cNvPr>
          <p:cNvSpPr>
            <a:spLocks noGrp="1"/>
          </p:cNvSpPr>
          <p:nvPr>
            <p:ph type="title"/>
          </p:nvPr>
        </p:nvSpPr>
        <p:spPr/>
        <p:txBody>
          <a:bodyPr/>
          <a:lstStyle/>
          <a:p>
            <a:r>
              <a:rPr lang="en-US" dirty="0"/>
              <a:t>Advantages and limitations</a:t>
            </a:r>
          </a:p>
        </p:txBody>
      </p:sp>
      <p:sp>
        <p:nvSpPr>
          <p:cNvPr id="3" name="Content Placeholder 2">
            <a:extLst>
              <a:ext uri="{FF2B5EF4-FFF2-40B4-BE49-F238E27FC236}">
                <a16:creationId xmlns:a16="http://schemas.microsoft.com/office/drawing/2014/main" id="{6FB5394D-B1CE-1E47-9006-752976DD92F4}"/>
              </a:ext>
            </a:extLst>
          </p:cNvPr>
          <p:cNvSpPr>
            <a:spLocks noGrp="1"/>
          </p:cNvSpPr>
          <p:nvPr>
            <p:ph idx="1"/>
          </p:nvPr>
        </p:nvSpPr>
        <p:spPr/>
        <p:txBody>
          <a:bodyPr>
            <a:normAutofit fontScale="77500" lnSpcReduction="20000"/>
          </a:bodyPr>
          <a:lstStyle/>
          <a:p>
            <a:r>
              <a:rPr lang="en-US" dirty="0"/>
              <a:t>Any infringement decision binds the Tribunal in any subsequent private claim</a:t>
            </a:r>
          </a:p>
          <a:p>
            <a:r>
              <a:rPr lang="en-US" dirty="0"/>
              <a:t>Ordinary common law discovery is available</a:t>
            </a:r>
          </a:p>
          <a:p>
            <a:r>
              <a:rPr lang="en-US" dirty="0"/>
              <a:t>Plaintive must prove causation of the loss claimed and quantify damages</a:t>
            </a:r>
          </a:p>
          <a:p>
            <a:r>
              <a:rPr lang="en-US" dirty="0"/>
              <a:t>No treble or punitive damages provided</a:t>
            </a:r>
          </a:p>
          <a:p>
            <a:r>
              <a:rPr lang="en-US" dirty="0"/>
              <a:t>No class action procedure</a:t>
            </a:r>
          </a:p>
          <a:p>
            <a:r>
              <a:rPr lang="en-US" dirty="0"/>
              <a:t>To date, 6 years after enforcement began, no private damage claim has been launched</a:t>
            </a:r>
          </a:p>
          <a:p>
            <a:r>
              <a:rPr lang="en-US" dirty="0"/>
              <a:t>In October 2021, a defendant in a civil claim for money owed failed to successfully defend the claim using a cartel defence. Tribunal held that there was no credible evidence of cartel activity by the claimant.</a:t>
            </a:r>
          </a:p>
        </p:txBody>
      </p:sp>
    </p:spTree>
    <p:extLst>
      <p:ext uri="{BB962C8B-B14F-4D97-AF65-F5344CB8AC3E}">
        <p14:creationId xmlns:p14="http://schemas.microsoft.com/office/powerpoint/2010/main" val="3510445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D3CE9-F908-C245-8520-6F2D55ECFD3C}"/>
              </a:ext>
            </a:extLst>
          </p:cNvPr>
          <p:cNvSpPr>
            <a:spLocks noGrp="1"/>
          </p:cNvSpPr>
          <p:nvPr>
            <p:ph type="title"/>
          </p:nvPr>
        </p:nvSpPr>
        <p:spPr>
          <a:xfrm>
            <a:off x="1019015" y="1093787"/>
            <a:ext cx="3059969" cy="4697413"/>
          </a:xfrm>
        </p:spPr>
        <p:txBody>
          <a:bodyPr>
            <a:normAutofit/>
          </a:bodyPr>
          <a:lstStyle/>
          <a:p>
            <a:r>
              <a:rPr lang="en-US" dirty="0"/>
              <a:t>Synopsis</a:t>
            </a:r>
          </a:p>
        </p:txBody>
      </p:sp>
      <p:sp>
        <p:nvSpPr>
          <p:cNvPr id="3" name="Content Placeholder 2">
            <a:extLst>
              <a:ext uri="{FF2B5EF4-FFF2-40B4-BE49-F238E27FC236}">
                <a16:creationId xmlns:a16="http://schemas.microsoft.com/office/drawing/2014/main" id="{1E85E87D-FEE2-E24D-BFA9-D5A8B002A068}"/>
              </a:ext>
            </a:extLst>
          </p:cNvPr>
          <p:cNvSpPr>
            <a:spLocks noGrp="1"/>
          </p:cNvSpPr>
          <p:nvPr>
            <p:ph idx="1"/>
          </p:nvPr>
        </p:nvSpPr>
        <p:spPr>
          <a:xfrm>
            <a:off x="5215467" y="1093788"/>
            <a:ext cx="5831944" cy="4867174"/>
          </a:xfrm>
        </p:spPr>
        <p:txBody>
          <a:bodyPr>
            <a:normAutofit/>
          </a:bodyPr>
          <a:lstStyle/>
          <a:p>
            <a:r>
              <a:rPr lang="en-US" sz="2200" dirty="0"/>
              <a:t>Overview of competition law systems in Asia</a:t>
            </a:r>
          </a:p>
          <a:p>
            <a:r>
              <a:rPr lang="en-US" sz="2200" dirty="0"/>
              <a:t>Role of private enforcement in competition law</a:t>
            </a:r>
          </a:p>
          <a:p>
            <a:r>
              <a:rPr lang="en-US" sz="2200" dirty="0"/>
              <a:t>Examples of specific systems</a:t>
            </a:r>
          </a:p>
          <a:p>
            <a:r>
              <a:rPr lang="en-US" sz="2200" dirty="0"/>
              <a:t>Japan</a:t>
            </a:r>
          </a:p>
          <a:p>
            <a:r>
              <a:rPr lang="en-US" sz="2200" dirty="0"/>
              <a:t>South Korea</a:t>
            </a:r>
          </a:p>
          <a:p>
            <a:r>
              <a:rPr lang="en-US" sz="2200" dirty="0"/>
              <a:t>China</a:t>
            </a:r>
          </a:p>
          <a:p>
            <a:r>
              <a:rPr lang="en-US" sz="2200" dirty="0"/>
              <a:t>Hong Kong</a:t>
            </a:r>
          </a:p>
          <a:p>
            <a:r>
              <a:rPr lang="en-US" sz="2200" dirty="0"/>
              <a:t>Singapore</a:t>
            </a:r>
          </a:p>
          <a:p>
            <a:r>
              <a:rPr lang="en-US" sz="2200" dirty="0"/>
              <a:t>Conclusion</a:t>
            </a:r>
          </a:p>
          <a:p>
            <a:pPr marL="0" indent="0">
              <a:buNone/>
            </a:pPr>
            <a:endParaRPr lang="en-US" sz="2200" dirty="0"/>
          </a:p>
          <a:p>
            <a:endParaRPr lang="en-US" sz="2200" dirty="0"/>
          </a:p>
          <a:p>
            <a:endParaRPr lang="en-US" sz="2200" dirty="0"/>
          </a:p>
        </p:txBody>
      </p:sp>
    </p:spTree>
    <p:extLst>
      <p:ext uri="{BB962C8B-B14F-4D97-AF65-F5344CB8AC3E}">
        <p14:creationId xmlns:p14="http://schemas.microsoft.com/office/powerpoint/2010/main" val="1040309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6FFE4-0787-2B4B-B554-CDCA4EE40FD3}"/>
              </a:ext>
            </a:extLst>
          </p:cNvPr>
          <p:cNvSpPr>
            <a:spLocks noGrp="1"/>
          </p:cNvSpPr>
          <p:nvPr>
            <p:ph type="title"/>
          </p:nvPr>
        </p:nvSpPr>
        <p:spPr/>
        <p:txBody>
          <a:bodyPr/>
          <a:lstStyle/>
          <a:p>
            <a:r>
              <a:rPr lang="en-US" dirty="0"/>
              <a:t>Reform</a:t>
            </a:r>
          </a:p>
        </p:txBody>
      </p:sp>
      <p:sp>
        <p:nvSpPr>
          <p:cNvPr id="3" name="Content Placeholder 2">
            <a:extLst>
              <a:ext uri="{FF2B5EF4-FFF2-40B4-BE49-F238E27FC236}">
                <a16:creationId xmlns:a16="http://schemas.microsoft.com/office/drawing/2014/main" id="{CF8CFE55-65BC-F846-B5AC-7A01B8598855}"/>
              </a:ext>
            </a:extLst>
          </p:cNvPr>
          <p:cNvSpPr>
            <a:spLocks noGrp="1"/>
          </p:cNvSpPr>
          <p:nvPr>
            <p:ph idx="1"/>
          </p:nvPr>
        </p:nvSpPr>
        <p:spPr/>
        <p:txBody>
          <a:bodyPr/>
          <a:lstStyle/>
          <a:p>
            <a:r>
              <a:rPr lang="en-US" dirty="0"/>
              <a:t>Amending the Ordinance to allow stand-alone private damages claims may considered as part of a promised 5-year review after the law became operational</a:t>
            </a:r>
          </a:p>
          <a:p>
            <a:r>
              <a:rPr lang="en-US" dirty="0"/>
              <a:t>However, so far, no proposals have been made public by the government</a:t>
            </a:r>
          </a:p>
        </p:txBody>
      </p:sp>
    </p:spTree>
    <p:extLst>
      <p:ext uri="{BB962C8B-B14F-4D97-AF65-F5344CB8AC3E}">
        <p14:creationId xmlns:p14="http://schemas.microsoft.com/office/powerpoint/2010/main" val="1565565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D5C44-BCBC-5C4B-9713-7251ADA8CC54}"/>
              </a:ext>
            </a:extLst>
          </p:cNvPr>
          <p:cNvSpPr>
            <a:spLocks noGrp="1"/>
          </p:cNvSpPr>
          <p:nvPr>
            <p:ph type="title"/>
          </p:nvPr>
        </p:nvSpPr>
        <p:spPr>
          <a:xfrm>
            <a:off x="1019015" y="1093787"/>
            <a:ext cx="3452973" cy="4697413"/>
          </a:xfrm>
        </p:spPr>
        <p:txBody>
          <a:bodyPr>
            <a:normAutofit/>
          </a:bodyPr>
          <a:lstStyle/>
          <a:p>
            <a:r>
              <a:rPr lang="en-US" dirty="0"/>
              <a:t>Singapore</a:t>
            </a:r>
          </a:p>
        </p:txBody>
      </p:sp>
      <p:sp>
        <p:nvSpPr>
          <p:cNvPr id="3" name="Content Placeholder 2">
            <a:extLst>
              <a:ext uri="{FF2B5EF4-FFF2-40B4-BE49-F238E27FC236}">
                <a16:creationId xmlns:a16="http://schemas.microsoft.com/office/drawing/2014/main" id="{453505FA-2AE7-C545-BA0F-BEBB3F76F071}"/>
              </a:ext>
            </a:extLst>
          </p:cNvPr>
          <p:cNvSpPr>
            <a:spLocks noGrp="1"/>
          </p:cNvSpPr>
          <p:nvPr>
            <p:ph idx="1"/>
          </p:nvPr>
        </p:nvSpPr>
        <p:spPr>
          <a:xfrm>
            <a:off x="5215467" y="514350"/>
            <a:ext cx="5831944" cy="5800725"/>
          </a:xfrm>
        </p:spPr>
        <p:txBody>
          <a:bodyPr>
            <a:normAutofit fontScale="92500" lnSpcReduction="10000"/>
          </a:bodyPr>
          <a:lstStyle/>
          <a:p>
            <a:pPr marL="0" indent="0">
              <a:buNone/>
            </a:pPr>
            <a:endParaRPr lang="en-US" dirty="0"/>
          </a:p>
          <a:p>
            <a:r>
              <a:rPr lang="en-HK" dirty="0"/>
              <a:t>The Singapore Competition Act was enacted in 2005</a:t>
            </a:r>
          </a:p>
          <a:p>
            <a:r>
              <a:rPr lang="en-HK" dirty="0"/>
              <a:t>Singapore, like Hong Kong, had argued against competition law adoption for decades.</a:t>
            </a:r>
          </a:p>
          <a:p>
            <a:r>
              <a:rPr lang="en-HK" dirty="0"/>
              <a:t>As a result of free trade agreements with the US and Australia, Singapore agreed to enact a competition law</a:t>
            </a:r>
          </a:p>
          <a:p>
            <a:r>
              <a:rPr lang="en-HK" dirty="0"/>
              <a:t>Specific concerns about the possible anti competitive effects of government linked companies (GLCs) were a motivation for foreign governments to insist on adoption of a competition law, though SG government had also decided a law was necessary</a:t>
            </a:r>
          </a:p>
          <a:p>
            <a:endParaRPr lang="en-US" dirty="0"/>
          </a:p>
        </p:txBody>
      </p:sp>
    </p:spTree>
    <p:extLst>
      <p:ext uri="{BB962C8B-B14F-4D97-AF65-F5344CB8AC3E}">
        <p14:creationId xmlns:p14="http://schemas.microsoft.com/office/powerpoint/2010/main" val="986493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33D6-70F6-6546-984B-8504558746F0}"/>
              </a:ext>
            </a:extLst>
          </p:cNvPr>
          <p:cNvSpPr>
            <a:spLocks noGrp="1"/>
          </p:cNvSpPr>
          <p:nvPr>
            <p:ph type="title"/>
          </p:nvPr>
        </p:nvSpPr>
        <p:spPr/>
        <p:txBody>
          <a:bodyPr/>
          <a:lstStyle/>
          <a:p>
            <a:r>
              <a:rPr lang="en-US" dirty="0"/>
              <a:t>Relief available</a:t>
            </a:r>
          </a:p>
        </p:txBody>
      </p:sp>
      <p:sp>
        <p:nvSpPr>
          <p:cNvPr id="3" name="Content Placeholder 2">
            <a:extLst>
              <a:ext uri="{FF2B5EF4-FFF2-40B4-BE49-F238E27FC236}">
                <a16:creationId xmlns:a16="http://schemas.microsoft.com/office/drawing/2014/main" id="{23EAC0D8-4434-E746-ADB1-8B876DE2EBE4}"/>
              </a:ext>
            </a:extLst>
          </p:cNvPr>
          <p:cNvSpPr>
            <a:spLocks noGrp="1"/>
          </p:cNvSpPr>
          <p:nvPr>
            <p:ph idx="1"/>
          </p:nvPr>
        </p:nvSpPr>
        <p:spPr/>
        <p:txBody>
          <a:bodyPr>
            <a:normAutofit fontScale="92500" lnSpcReduction="10000"/>
          </a:bodyPr>
          <a:lstStyle/>
          <a:p>
            <a:r>
              <a:rPr lang="en-US" dirty="0"/>
              <a:t>S.86 Competition Act provides a private right of action but only after a determination of a competition infringement by the Competition and Consumer Commission or the Appeal Board or the High Court</a:t>
            </a:r>
          </a:p>
          <a:p>
            <a:r>
              <a:rPr lang="en-US" dirty="0"/>
              <a:t>Any person who suffers loss or damage caused by a competition infringement can bring a claim against an infringing undertaking but only after all appeals are exhausted</a:t>
            </a:r>
          </a:p>
          <a:p>
            <a:r>
              <a:rPr lang="en-US" dirty="0"/>
              <a:t>Infringing contracts are void</a:t>
            </a:r>
          </a:p>
          <a:p>
            <a:r>
              <a:rPr lang="en-US" dirty="0"/>
              <a:t>Common law discovery of document is available</a:t>
            </a:r>
          </a:p>
        </p:txBody>
      </p:sp>
    </p:spTree>
    <p:extLst>
      <p:ext uri="{BB962C8B-B14F-4D97-AF65-F5344CB8AC3E}">
        <p14:creationId xmlns:p14="http://schemas.microsoft.com/office/powerpoint/2010/main" val="2059090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E3D80-07CF-D846-B68B-0EFA92621A31}"/>
              </a:ext>
            </a:extLst>
          </p:cNvPr>
          <p:cNvSpPr>
            <a:spLocks noGrp="1"/>
          </p:cNvSpPr>
          <p:nvPr>
            <p:ph type="title"/>
          </p:nvPr>
        </p:nvSpPr>
        <p:spPr/>
        <p:txBody>
          <a:bodyPr/>
          <a:lstStyle/>
          <a:p>
            <a:r>
              <a:rPr lang="en-US" dirty="0"/>
              <a:t>Limitations</a:t>
            </a:r>
          </a:p>
        </p:txBody>
      </p:sp>
      <p:sp>
        <p:nvSpPr>
          <p:cNvPr id="3" name="Content Placeholder 2">
            <a:extLst>
              <a:ext uri="{FF2B5EF4-FFF2-40B4-BE49-F238E27FC236}">
                <a16:creationId xmlns:a16="http://schemas.microsoft.com/office/drawing/2014/main" id="{C3298BC8-39AD-3E49-AB2F-ADFC7B34DFEC}"/>
              </a:ext>
            </a:extLst>
          </p:cNvPr>
          <p:cNvSpPr>
            <a:spLocks noGrp="1"/>
          </p:cNvSpPr>
          <p:nvPr>
            <p:ph idx="1"/>
          </p:nvPr>
        </p:nvSpPr>
        <p:spPr/>
        <p:txBody>
          <a:bodyPr>
            <a:normAutofit fontScale="92500" lnSpcReduction="10000"/>
          </a:bodyPr>
          <a:lstStyle/>
          <a:p>
            <a:r>
              <a:rPr lang="en-US" dirty="0"/>
              <a:t>To date no private enforcement cases have been brought in Singapore, 16 years after the enactment of the law</a:t>
            </a:r>
          </a:p>
          <a:p>
            <a:r>
              <a:rPr lang="en-US" dirty="0"/>
              <a:t>No class action regime</a:t>
            </a:r>
          </a:p>
          <a:p>
            <a:r>
              <a:rPr lang="en-US" dirty="0"/>
              <a:t>No treble or punitive damages available </a:t>
            </a:r>
          </a:p>
          <a:p>
            <a:r>
              <a:rPr lang="en-US" dirty="0"/>
              <a:t>Likely that CCCS would resist requests for third party discovery of leniency or settlement documents in cartel cases</a:t>
            </a:r>
          </a:p>
          <a:p>
            <a:r>
              <a:rPr lang="en-US" dirty="0"/>
              <a:t>No specific provision that a CCCS or Court determination of liability would be binding on a court dealing with a follow-on civil claim</a:t>
            </a:r>
          </a:p>
        </p:txBody>
      </p:sp>
    </p:spTree>
    <p:extLst>
      <p:ext uri="{BB962C8B-B14F-4D97-AF65-F5344CB8AC3E}">
        <p14:creationId xmlns:p14="http://schemas.microsoft.com/office/powerpoint/2010/main" val="4293200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6B7EF-9E79-7C4E-BB39-3F47B8C84A3C}"/>
              </a:ext>
            </a:extLst>
          </p:cNvPr>
          <p:cNvSpPr>
            <a:spLocks noGrp="1"/>
          </p:cNvSpPr>
          <p:nvPr>
            <p:ph type="title"/>
          </p:nvPr>
        </p:nvSpPr>
        <p:spPr>
          <a:xfrm>
            <a:off x="1019015" y="1093787"/>
            <a:ext cx="3059969" cy="4697413"/>
          </a:xfrm>
        </p:spPr>
        <p:txBody>
          <a:bodyPr>
            <a:normAutofit/>
          </a:bodyPr>
          <a:lstStyle/>
          <a:p>
            <a:r>
              <a:rPr lang="en-US" dirty="0"/>
              <a:t>Conclusions</a:t>
            </a:r>
          </a:p>
        </p:txBody>
      </p:sp>
      <p:sp>
        <p:nvSpPr>
          <p:cNvPr id="3" name="Content Placeholder 2">
            <a:extLst>
              <a:ext uri="{FF2B5EF4-FFF2-40B4-BE49-F238E27FC236}">
                <a16:creationId xmlns:a16="http://schemas.microsoft.com/office/drawing/2014/main" id="{FD3D589E-3A53-5644-A616-54B89D5D6A88}"/>
              </a:ext>
            </a:extLst>
          </p:cNvPr>
          <p:cNvSpPr>
            <a:spLocks noGrp="1"/>
          </p:cNvSpPr>
          <p:nvPr>
            <p:ph idx="1"/>
          </p:nvPr>
        </p:nvSpPr>
        <p:spPr>
          <a:xfrm>
            <a:off x="5215467" y="1093788"/>
            <a:ext cx="5831944" cy="5421312"/>
          </a:xfrm>
        </p:spPr>
        <p:txBody>
          <a:bodyPr>
            <a:normAutofit fontScale="92500" lnSpcReduction="10000"/>
          </a:bodyPr>
          <a:lstStyle/>
          <a:p>
            <a:pPr marL="0" indent="0">
              <a:buNone/>
            </a:pPr>
            <a:endParaRPr lang="en-US" dirty="0"/>
          </a:p>
          <a:p>
            <a:r>
              <a:rPr lang="en-US" dirty="0"/>
              <a:t>Private enforcement of competition law in Asia varies considerably </a:t>
            </a:r>
          </a:p>
          <a:p>
            <a:r>
              <a:rPr lang="en-US" dirty="0"/>
              <a:t>Japan, Korea have developed systems, but some procedural difficulties persist especially in relation to discovery</a:t>
            </a:r>
          </a:p>
          <a:p>
            <a:r>
              <a:rPr lang="en-US" dirty="0"/>
              <a:t>China has a fairly new regime, but procedural reforms may soon make it easier to bring private claims </a:t>
            </a:r>
          </a:p>
          <a:p>
            <a:r>
              <a:rPr lang="en-US" dirty="0"/>
              <a:t>Hong Kong and Singapore have ineffective private enforcement regimes and the establishment of a stand-alone right is a necessary precursor to improvement</a:t>
            </a:r>
          </a:p>
        </p:txBody>
      </p:sp>
    </p:spTree>
    <p:extLst>
      <p:ext uri="{BB962C8B-B14F-4D97-AF65-F5344CB8AC3E}">
        <p14:creationId xmlns:p14="http://schemas.microsoft.com/office/powerpoint/2010/main" val="1066283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78"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2" name="Title 1">
            <a:extLst>
              <a:ext uri="{FF2B5EF4-FFF2-40B4-BE49-F238E27FC236}">
                <a16:creationId xmlns:a16="http://schemas.microsoft.com/office/drawing/2014/main" id="{7C17839E-050A-7645-9BDE-CAB89E32FF72}"/>
              </a:ext>
            </a:extLst>
          </p:cNvPr>
          <p:cNvSpPr>
            <a:spLocks noGrp="1"/>
          </p:cNvSpPr>
          <p:nvPr>
            <p:ph type="title"/>
          </p:nvPr>
        </p:nvSpPr>
        <p:spPr>
          <a:xfrm>
            <a:off x="1141413" y="618518"/>
            <a:ext cx="4459286" cy="1478570"/>
          </a:xfrm>
        </p:spPr>
        <p:txBody>
          <a:bodyPr>
            <a:normAutofit/>
          </a:bodyPr>
          <a:lstStyle/>
          <a:p>
            <a:endParaRPr lang="en-US" sz="3200" dirty="0"/>
          </a:p>
        </p:txBody>
      </p:sp>
      <p:sp>
        <p:nvSpPr>
          <p:cNvPr id="10" name="Content Placeholder 9">
            <a:extLst>
              <a:ext uri="{FF2B5EF4-FFF2-40B4-BE49-F238E27FC236}">
                <a16:creationId xmlns:a16="http://schemas.microsoft.com/office/drawing/2014/main" id="{08D3E4CF-99CB-46FE-AA1E-6B6CE6E1E776}"/>
              </a:ext>
            </a:extLst>
          </p:cNvPr>
          <p:cNvSpPr>
            <a:spLocks noGrp="1"/>
          </p:cNvSpPr>
          <p:nvPr>
            <p:ph idx="1"/>
          </p:nvPr>
        </p:nvSpPr>
        <p:spPr>
          <a:xfrm>
            <a:off x="1141412" y="2249487"/>
            <a:ext cx="4459287" cy="3965046"/>
          </a:xfrm>
        </p:spPr>
        <p:txBody>
          <a:bodyPr>
            <a:normAutofit/>
          </a:bodyPr>
          <a:lstStyle/>
          <a:p>
            <a:endParaRPr lang="en-US" sz="2000" dirty="0"/>
          </a:p>
        </p:txBody>
      </p:sp>
      <p:pic>
        <p:nvPicPr>
          <p:cNvPr id="8" name="Content Placeholder 4">
            <a:extLst>
              <a:ext uri="{FF2B5EF4-FFF2-40B4-BE49-F238E27FC236}">
                <a16:creationId xmlns:a16="http://schemas.microsoft.com/office/drawing/2014/main" id="{BA20F2FF-74D2-3A47-A5CB-4D605EE76B55}"/>
              </a:ext>
            </a:extLst>
          </p:cNvPr>
          <p:cNvPicPr>
            <a:picLocks noChangeAspect="1"/>
          </p:cNvPicPr>
          <p:nvPr/>
        </p:nvPicPr>
        <p:blipFill rotWithShape="1">
          <a:blip r:embed="rId4"/>
          <a:srcRect t="5136" r="-2" b="2982"/>
          <a:stretch/>
        </p:blipFill>
        <p:spPr>
          <a:xfrm>
            <a:off x="6096000" y="941238"/>
            <a:ext cx="5456279" cy="4950574"/>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80" name="Group 79">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81"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82"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5"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6"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7"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8"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93"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7"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98"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9"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0"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1"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2"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3"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4"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5"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6"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7"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Tree>
    <p:extLst>
      <p:ext uri="{BB962C8B-B14F-4D97-AF65-F5344CB8AC3E}">
        <p14:creationId xmlns:p14="http://schemas.microsoft.com/office/powerpoint/2010/main" val="309100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36DF4-BC27-0B4A-B851-17E475A7DF08}"/>
              </a:ext>
            </a:extLst>
          </p:cNvPr>
          <p:cNvSpPr>
            <a:spLocks noGrp="1"/>
          </p:cNvSpPr>
          <p:nvPr>
            <p:ph type="title"/>
          </p:nvPr>
        </p:nvSpPr>
        <p:spPr>
          <a:xfrm>
            <a:off x="1019015" y="1093787"/>
            <a:ext cx="3059969" cy="4697413"/>
          </a:xfrm>
        </p:spPr>
        <p:txBody>
          <a:bodyPr>
            <a:normAutofit/>
          </a:bodyPr>
          <a:lstStyle/>
          <a:p>
            <a:r>
              <a:rPr lang="en-US" dirty="0"/>
              <a:t>Overview of Asian competition law Systems</a:t>
            </a:r>
          </a:p>
        </p:txBody>
      </p:sp>
      <p:sp>
        <p:nvSpPr>
          <p:cNvPr id="3" name="Content Placeholder 2">
            <a:extLst>
              <a:ext uri="{FF2B5EF4-FFF2-40B4-BE49-F238E27FC236}">
                <a16:creationId xmlns:a16="http://schemas.microsoft.com/office/drawing/2014/main" id="{AB1AED5B-8C25-7245-826B-68D43E2FBCC3}"/>
              </a:ext>
            </a:extLst>
          </p:cNvPr>
          <p:cNvSpPr>
            <a:spLocks noGrp="1"/>
          </p:cNvSpPr>
          <p:nvPr>
            <p:ph idx="1"/>
          </p:nvPr>
        </p:nvSpPr>
        <p:spPr>
          <a:xfrm>
            <a:off x="5215467" y="1093788"/>
            <a:ext cx="5831944" cy="4697413"/>
          </a:xfrm>
        </p:spPr>
        <p:txBody>
          <a:bodyPr>
            <a:normAutofit/>
          </a:bodyPr>
          <a:lstStyle/>
          <a:p>
            <a:r>
              <a:rPr lang="en-US" dirty="0"/>
              <a:t>Modern Antitrust law in Asia</a:t>
            </a:r>
          </a:p>
          <a:p>
            <a:r>
              <a:rPr lang="en-US" dirty="0"/>
              <a:t>Transplant to Japan</a:t>
            </a:r>
          </a:p>
          <a:p>
            <a:r>
              <a:rPr lang="en-US" dirty="0"/>
              <a:t>Korea’s problem with chaebols</a:t>
            </a:r>
          </a:p>
          <a:p>
            <a:r>
              <a:rPr lang="en-US" dirty="0"/>
              <a:t>China’s WTO accession</a:t>
            </a:r>
          </a:p>
          <a:p>
            <a:r>
              <a:rPr lang="en-US" dirty="0"/>
              <a:t>Singapore and Hong Kong reluctant adoption as part of global trends</a:t>
            </a:r>
          </a:p>
        </p:txBody>
      </p:sp>
    </p:spTree>
    <p:extLst>
      <p:ext uri="{BB962C8B-B14F-4D97-AF65-F5344CB8AC3E}">
        <p14:creationId xmlns:p14="http://schemas.microsoft.com/office/powerpoint/2010/main" val="2877794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7170A-22EA-0949-AD0F-676214BB9E04}"/>
              </a:ext>
            </a:extLst>
          </p:cNvPr>
          <p:cNvSpPr>
            <a:spLocks noGrp="1"/>
          </p:cNvSpPr>
          <p:nvPr>
            <p:ph type="title"/>
          </p:nvPr>
        </p:nvSpPr>
        <p:spPr>
          <a:xfrm>
            <a:off x="1019015" y="1093787"/>
            <a:ext cx="3059969" cy="4697413"/>
          </a:xfrm>
        </p:spPr>
        <p:txBody>
          <a:bodyPr>
            <a:normAutofit/>
          </a:bodyPr>
          <a:lstStyle/>
          <a:p>
            <a:r>
              <a:rPr lang="en-US" dirty="0"/>
              <a:t>Role of Private enforcement in Asian Competition Law </a:t>
            </a:r>
          </a:p>
        </p:txBody>
      </p:sp>
      <p:sp>
        <p:nvSpPr>
          <p:cNvPr id="3" name="Content Placeholder 2">
            <a:extLst>
              <a:ext uri="{FF2B5EF4-FFF2-40B4-BE49-F238E27FC236}">
                <a16:creationId xmlns:a16="http://schemas.microsoft.com/office/drawing/2014/main" id="{784840C4-3406-564A-BBF6-56E7B3450F45}"/>
              </a:ext>
            </a:extLst>
          </p:cNvPr>
          <p:cNvSpPr>
            <a:spLocks noGrp="1"/>
          </p:cNvSpPr>
          <p:nvPr>
            <p:ph idx="1"/>
          </p:nvPr>
        </p:nvSpPr>
        <p:spPr>
          <a:xfrm>
            <a:off x="5215467" y="1093788"/>
            <a:ext cx="5831944" cy="4697413"/>
          </a:xfrm>
        </p:spPr>
        <p:txBody>
          <a:bodyPr>
            <a:normAutofit fontScale="85000" lnSpcReduction="10000"/>
          </a:bodyPr>
          <a:lstStyle/>
          <a:p>
            <a:r>
              <a:rPr lang="en-US" dirty="0"/>
              <a:t>Historically private litigation has been of only minor importance</a:t>
            </a:r>
          </a:p>
          <a:p>
            <a:r>
              <a:rPr lang="en-US" dirty="0"/>
              <a:t>Several jurisdictions still limit private claims to ‘follow-on’ actions after the antitrust agency has decided that of breach of a statutory prohibition has occurred.</a:t>
            </a:r>
          </a:p>
          <a:p>
            <a:r>
              <a:rPr lang="en-US" dirty="0"/>
              <a:t>Procedural issues, use of agency-discovered evidence, discovery of evidence and admissibility of judgments in private actions can be problematic</a:t>
            </a:r>
          </a:p>
          <a:p>
            <a:r>
              <a:rPr lang="en-US" dirty="0"/>
              <a:t>However, private damages claims including requests for preliminary injunctions have become increasing common in several jurisdictions</a:t>
            </a:r>
          </a:p>
          <a:p>
            <a:endParaRPr lang="en-US" dirty="0"/>
          </a:p>
        </p:txBody>
      </p:sp>
    </p:spTree>
    <p:extLst>
      <p:ext uri="{BB962C8B-B14F-4D97-AF65-F5344CB8AC3E}">
        <p14:creationId xmlns:p14="http://schemas.microsoft.com/office/powerpoint/2010/main" val="2795313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BDDE3-9D70-0E41-83A6-1A412F3D89A4}"/>
              </a:ext>
            </a:extLst>
          </p:cNvPr>
          <p:cNvSpPr>
            <a:spLocks noGrp="1"/>
          </p:cNvSpPr>
          <p:nvPr>
            <p:ph type="title"/>
          </p:nvPr>
        </p:nvSpPr>
        <p:spPr>
          <a:xfrm>
            <a:off x="1019015" y="1093787"/>
            <a:ext cx="3059969" cy="4697413"/>
          </a:xfrm>
        </p:spPr>
        <p:txBody>
          <a:bodyPr>
            <a:normAutofit/>
          </a:bodyPr>
          <a:lstStyle/>
          <a:p>
            <a:r>
              <a:rPr lang="en-US" dirty="0"/>
              <a:t>Japan</a:t>
            </a:r>
          </a:p>
        </p:txBody>
      </p:sp>
      <p:sp>
        <p:nvSpPr>
          <p:cNvPr id="3" name="Content Placeholder 2">
            <a:extLst>
              <a:ext uri="{FF2B5EF4-FFF2-40B4-BE49-F238E27FC236}">
                <a16:creationId xmlns:a16="http://schemas.microsoft.com/office/drawing/2014/main" id="{06B667D5-7002-C548-A01E-EBA19A93D3CC}"/>
              </a:ext>
            </a:extLst>
          </p:cNvPr>
          <p:cNvSpPr>
            <a:spLocks noGrp="1"/>
          </p:cNvSpPr>
          <p:nvPr>
            <p:ph idx="1"/>
          </p:nvPr>
        </p:nvSpPr>
        <p:spPr>
          <a:xfrm>
            <a:off x="5215467" y="1093788"/>
            <a:ext cx="5831944" cy="4697413"/>
          </a:xfrm>
        </p:spPr>
        <p:txBody>
          <a:bodyPr>
            <a:normAutofit fontScale="92500" lnSpcReduction="20000"/>
          </a:bodyPr>
          <a:lstStyle/>
          <a:p>
            <a:r>
              <a:rPr lang="en-US" dirty="0"/>
              <a:t>The Antimonopoly Law was imposed on an occupied Japan by the Allied Occupation government in 1947</a:t>
            </a:r>
          </a:p>
          <a:p>
            <a:r>
              <a:rPr lang="en-US" dirty="0"/>
              <a:t>Ss.24-25 provided a right to private damages; tort damages for antitrust violations were also possible under the S.709 Civil Code</a:t>
            </a:r>
          </a:p>
          <a:p>
            <a:r>
              <a:rPr lang="en-US" dirty="0"/>
              <a:t>However, for almost 50 years the provisions were not used by plaintiffs</a:t>
            </a:r>
          </a:p>
          <a:p>
            <a:r>
              <a:rPr lang="en-US" dirty="0"/>
              <a:t>Intriguingly, one area where a considerable deterrent effect has been noted is private damages claims by local authorities in bid-rigging cases in public procurement. </a:t>
            </a:r>
          </a:p>
          <a:p>
            <a:endParaRPr lang="en-US" dirty="0"/>
          </a:p>
        </p:txBody>
      </p:sp>
    </p:spTree>
    <p:extLst>
      <p:ext uri="{BB962C8B-B14F-4D97-AF65-F5344CB8AC3E}">
        <p14:creationId xmlns:p14="http://schemas.microsoft.com/office/powerpoint/2010/main" val="1799476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729B1-5CE1-5F46-88F8-4F0B01B1651D}"/>
              </a:ext>
            </a:extLst>
          </p:cNvPr>
          <p:cNvSpPr>
            <a:spLocks noGrp="1"/>
          </p:cNvSpPr>
          <p:nvPr>
            <p:ph type="title"/>
          </p:nvPr>
        </p:nvSpPr>
        <p:spPr/>
        <p:txBody>
          <a:bodyPr/>
          <a:lstStyle/>
          <a:p>
            <a:r>
              <a:rPr lang="en-US" dirty="0"/>
              <a:t>Types of proceedings</a:t>
            </a:r>
          </a:p>
        </p:txBody>
      </p:sp>
      <p:sp>
        <p:nvSpPr>
          <p:cNvPr id="3" name="Content Placeholder 2">
            <a:extLst>
              <a:ext uri="{FF2B5EF4-FFF2-40B4-BE49-F238E27FC236}">
                <a16:creationId xmlns:a16="http://schemas.microsoft.com/office/drawing/2014/main" id="{D96B7675-3F1E-7B4C-A852-0F5A1E5AAB32}"/>
              </a:ext>
            </a:extLst>
          </p:cNvPr>
          <p:cNvSpPr>
            <a:spLocks noGrp="1"/>
          </p:cNvSpPr>
          <p:nvPr>
            <p:ph idx="1"/>
          </p:nvPr>
        </p:nvSpPr>
        <p:spPr>
          <a:xfrm>
            <a:off x="1141412" y="1729408"/>
            <a:ext cx="9493458" cy="4114801"/>
          </a:xfrm>
        </p:spPr>
        <p:txBody>
          <a:bodyPr>
            <a:normAutofit fontScale="85000" lnSpcReduction="10000"/>
          </a:bodyPr>
          <a:lstStyle/>
          <a:p>
            <a:r>
              <a:rPr lang="en-US" dirty="0"/>
              <a:t>Private damages claims under the AMA can only be brought after a decision of the Japanese Fair Trade Commission (JFTC) and can only be brought in the Tokyo High Court.</a:t>
            </a:r>
          </a:p>
          <a:p>
            <a:r>
              <a:rPr lang="en-US" dirty="0"/>
              <a:t>However, tort claims under S.709 Civil Code can be brought in any competent civil court de novo.</a:t>
            </a:r>
          </a:p>
          <a:p>
            <a:r>
              <a:rPr lang="en-US" dirty="0"/>
              <a:t>Both damages and injunctions can be sought in either situation.</a:t>
            </a:r>
          </a:p>
          <a:p>
            <a:r>
              <a:rPr lang="en-US" dirty="0"/>
              <a:t>Cartel and bid-rigging; private monopolization; and unfair trade practices such as price discrimination, collective boycotts, RPM, predatory pricing, anticompetitive territorial division, and abuse of superior bargaining position</a:t>
            </a:r>
          </a:p>
          <a:p>
            <a:r>
              <a:rPr lang="en-US" dirty="0"/>
              <a:t>Shareholders can also use a derivative action to recover antitrust penalties and damages awarded against the company from the directors. Ss.423,847 Corporations Act</a:t>
            </a:r>
          </a:p>
          <a:p>
            <a:endParaRPr lang="en-US" dirty="0"/>
          </a:p>
          <a:p>
            <a:endParaRPr lang="en-US" dirty="0"/>
          </a:p>
          <a:p>
            <a:endParaRPr lang="en-US" dirty="0"/>
          </a:p>
        </p:txBody>
      </p:sp>
    </p:spTree>
    <p:extLst>
      <p:ext uri="{BB962C8B-B14F-4D97-AF65-F5344CB8AC3E}">
        <p14:creationId xmlns:p14="http://schemas.microsoft.com/office/powerpoint/2010/main" val="3491522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C795C-3E2B-9E4E-97BB-78491C629D52}"/>
              </a:ext>
            </a:extLst>
          </p:cNvPr>
          <p:cNvSpPr>
            <a:spLocks noGrp="1"/>
          </p:cNvSpPr>
          <p:nvPr>
            <p:ph type="title"/>
          </p:nvPr>
        </p:nvSpPr>
        <p:spPr/>
        <p:txBody>
          <a:bodyPr/>
          <a:lstStyle/>
          <a:p>
            <a:r>
              <a:rPr lang="en-US" dirty="0"/>
              <a:t>Proof of claim</a:t>
            </a:r>
          </a:p>
        </p:txBody>
      </p:sp>
      <p:sp>
        <p:nvSpPr>
          <p:cNvPr id="3" name="Content Placeholder 2">
            <a:extLst>
              <a:ext uri="{FF2B5EF4-FFF2-40B4-BE49-F238E27FC236}">
                <a16:creationId xmlns:a16="http://schemas.microsoft.com/office/drawing/2014/main" id="{B20C15D9-E997-074D-8337-1FE0139E2D28}"/>
              </a:ext>
            </a:extLst>
          </p:cNvPr>
          <p:cNvSpPr>
            <a:spLocks noGrp="1"/>
          </p:cNvSpPr>
          <p:nvPr>
            <p:ph idx="1"/>
          </p:nvPr>
        </p:nvSpPr>
        <p:spPr>
          <a:xfrm>
            <a:off x="1141412" y="1789043"/>
            <a:ext cx="9905999" cy="4002158"/>
          </a:xfrm>
        </p:spPr>
        <p:txBody>
          <a:bodyPr>
            <a:normAutofit fontScale="92500" lnSpcReduction="10000"/>
          </a:bodyPr>
          <a:lstStyle/>
          <a:p>
            <a:r>
              <a:rPr lang="en-US" dirty="0"/>
              <a:t>In a S.25 AMA follow-on claim, the plaintiff does not need to prove intent or negligence by  the  defendant and  the Court may rely on the findings of the JFTC. Plaintiff does need to prove causation and quantum of damages suffered. </a:t>
            </a:r>
          </a:p>
          <a:p>
            <a:r>
              <a:rPr lang="en-US" dirty="0"/>
              <a:t>However, the defendant can claim a passing a ‘passing on’ defence as only actual damage is recoverable. </a:t>
            </a:r>
          </a:p>
          <a:p>
            <a:r>
              <a:rPr lang="en-US" dirty="0"/>
              <a:t>In tort claims, the evidential burden is higher, and Plaintiff must prove illegal conduct; intent or negligence; causation; and quantum of damages</a:t>
            </a:r>
          </a:p>
          <a:p>
            <a:r>
              <a:rPr lang="en-US" dirty="0"/>
              <a:t>Discovery is limited and must be specifically ordered by the court</a:t>
            </a:r>
          </a:p>
          <a:p>
            <a:r>
              <a:rPr lang="en-US" dirty="0"/>
              <a:t>Some JFTC file documents can be requested to assist in some aspects of a claim</a:t>
            </a:r>
          </a:p>
          <a:p>
            <a:endParaRPr lang="en-US" dirty="0"/>
          </a:p>
        </p:txBody>
      </p:sp>
    </p:spTree>
    <p:extLst>
      <p:ext uri="{BB962C8B-B14F-4D97-AF65-F5344CB8AC3E}">
        <p14:creationId xmlns:p14="http://schemas.microsoft.com/office/powerpoint/2010/main" val="647528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79FCB-1FB0-9C4A-A04C-53303F01A47F}"/>
              </a:ext>
            </a:extLst>
          </p:cNvPr>
          <p:cNvSpPr>
            <a:spLocks noGrp="1"/>
          </p:cNvSpPr>
          <p:nvPr>
            <p:ph type="title"/>
          </p:nvPr>
        </p:nvSpPr>
        <p:spPr/>
        <p:txBody>
          <a:bodyPr/>
          <a:lstStyle/>
          <a:p>
            <a:r>
              <a:rPr lang="en-US" dirty="0"/>
              <a:t>Limitations on private litigation</a:t>
            </a:r>
          </a:p>
        </p:txBody>
      </p:sp>
      <p:sp>
        <p:nvSpPr>
          <p:cNvPr id="3" name="Content Placeholder 2">
            <a:extLst>
              <a:ext uri="{FF2B5EF4-FFF2-40B4-BE49-F238E27FC236}">
                <a16:creationId xmlns:a16="http://schemas.microsoft.com/office/drawing/2014/main" id="{D3C7BC99-C5D7-3647-884C-6F52D24935AC}"/>
              </a:ext>
            </a:extLst>
          </p:cNvPr>
          <p:cNvSpPr>
            <a:spLocks noGrp="1"/>
          </p:cNvSpPr>
          <p:nvPr>
            <p:ph idx="1"/>
          </p:nvPr>
        </p:nvSpPr>
        <p:spPr/>
        <p:txBody>
          <a:bodyPr/>
          <a:lstStyle/>
          <a:p>
            <a:r>
              <a:rPr lang="en-US" dirty="0"/>
              <a:t>Generally, no class action mechanism</a:t>
            </a:r>
          </a:p>
          <a:p>
            <a:r>
              <a:rPr lang="en-US" dirty="0"/>
              <a:t>No treble or enhanced damages</a:t>
            </a:r>
          </a:p>
          <a:p>
            <a:r>
              <a:rPr lang="en-US" dirty="0"/>
              <a:t>Discovery relatively limited</a:t>
            </a:r>
          </a:p>
          <a:p>
            <a:r>
              <a:rPr lang="en-US" dirty="0"/>
              <a:t>But significant damages awards in bid-rigging cases have been made and there is a trend for more use of private enforcement.</a:t>
            </a:r>
          </a:p>
        </p:txBody>
      </p:sp>
    </p:spTree>
    <p:extLst>
      <p:ext uri="{BB962C8B-B14F-4D97-AF65-F5344CB8AC3E}">
        <p14:creationId xmlns:p14="http://schemas.microsoft.com/office/powerpoint/2010/main" val="4169120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10BCE-15CF-7E41-959A-BF69A10AF4EC}"/>
              </a:ext>
            </a:extLst>
          </p:cNvPr>
          <p:cNvSpPr>
            <a:spLocks noGrp="1"/>
          </p:cNvSpPr>
          <p:nvPr>
            <p:ph type="title"/>
          </p:nvPr>
        </p:nvSpPr>
        <p:spPr>
          <a:xfrm>
            <a:off x="1019015" y="1093787"/>
            <a:ext cx="3059969" cy="4697413"/>
          </a:xfrm>
        </p:spPr>
        <p:txBody>
          <a:bodyPr>
            <a:normAutofit/>
          </a:bodyPr>
          <a:lstStyle/>
          <a:p>
            <a:r>
              <a:rPr lang="en-US" dirty="0"/>
              <a:t>South Korea</a:t>
            </a:r>
          </a:p>
        </p:txBody>
      </p:sp>
      <p:sp>
        <p:nvSpPr>
          <p:cNvPr id="3" name="Content Placeholder 2">
            <a:extLst>
              <a:ext uri="{FF2B5EF4-FFF2-40B4-BE49-F238E27FC236}">
                <a16:creationId xmlns:a16="http://schemas.microsoft.com/office/drawing/2014/main" id="{0509F9A9-E864-D443-A78A-45C34CE07D23}"/>
              </a:ext>
            </a:extLst>
          </p:cNvPr>
          <p:cNvSpPr>
            <a:spLocks noGrp="1"/>
          </p:cNvSpPr>
          <p:nvPr>
            <p:ph idx="1"/>
          </p:nvPr>
        </p:nvSpPr>
        <p:spPr>
          <a:xfrm>
            <a:off x="5215467" y="636588"/>
            <a:ext cx="5831944" cy="5584825"/>
          </a:xfrm>
        </p:spPr>
        <p:txBody>
          <a:bodyPr>
            <a:normAutofit fontScale="92500" lnSpcReduction="20000"/>
          </a:bodyPr>
          <a:lstStyle/>
          <a:p>
            <a:r>
              <a:rPr lang="en-US" dirty="0"/>
              <a:t>Monopoly Regulation and Fair Trade Act (MRFTA) was introduced in 1980</a:t>
            </a:r>
          </a:p>
          <a:p>
            <a:r>
              <a:rPr lang="en-US" dirty="0"/>
              <a:t>The principal target of the law has traditionally been giant local conglomerates – the ‘chaebol’ who were encouraged to grow during decades of authoritarian rule</a:t>
            </a:r>
          </a:p>
          <a:p>
            <a:r>
              <a:rPr lang="en-US" dirty="0"/>
              <a:t>MRFTA S.56 provides for private recovery of damages for violation of the provisions of the Act unless the defendant  can prove absence of negligence or intention regarding the violation</a:t>
            </a:r>
          </a:p>
          <a:p>
            <a:r>
              <a:rPr lang="en-US" dirty="0"/>
              <a:t>Civil Code S.750 provides a general cause of action for damages caused by intentional or negligent unlawful acts</a:t>
            </a:r>
          </a:p>
          <a:p>
            <a:r>
              <a:rPr lang="en-US" dirty="0"/>
              <a:t>S56 cases thus beneficial to a plaintiff</a:t>
            </a:r>
          </a:p>
          <a:p>
            <a:endParaRPr lang="en-US" dirty="0"/>
          </a:p>
        </p:txBody>
      </p:sp>
    </p:spTree>
    <p:extLst>
      <p:ext uri="{BB962C8B-B14F-4D97-AF65-F5344CB8AC3E}">
        <p14:creationId xmlns:p14="http://schemas.microsoft.com/office/powerpoint/2010/main" val="19474070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10245</TotalTime>
  <Words>1821</Words>
  <Application>Microsoft Macintosh PowerPoint</Application>
  <PresentationFormat>Widescreen</PresentationFormat>
  <Paragraphs>136</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Tw Cen MT</vt:lpstr>
      <vt:lpstr>Circuit</vt:lpstr>
      <vt:lpstr>Competition Law Damages in Asia</vt:lpstr>
      <vt:lpstr>Synopsis</vt:lpstr>
      <vt:lpstr>Overview of Asian competition law Systems</vt:lpstr>
      <vt:lpstr>Role of Private enforcement in Asian Competition Law </vt:lpstr>
      <vt:lpstr>Japan</vt:lpstr>
      <vt:lpstr>Types of proceedings</vt:lpstr>
      <vt:lpstr>Proof of claim</vt:lpstr>
      <vt:lpstr>Limitations on private litigation</vt:lpstr>
      <vt:lpstr>South Korea</vt:lpstr>
      <vt:lpstr>Relief available</vt:lpstr>
      <vt:lpstr>Proof of claims</vt:lpstr>
      <vt:lpstr>Limitations on private actions</vt:lpstr>
      <vt:lpstr>China</vt:lpstr>
      <vt:lpstr>Relief Available</vt:lpstr>
      <vt:lpstr>Limitations on private actions</vt:lpstr>
      <vt:lpstr>Future reform</vt:lpstr>
      <vt:lpstr>Hong Kong</vt:lpstr>
      <vt:lpstr>Relief Available</vt:lpstr>
      <vt:lpstr>Advantages and limitations</vt:lpstr>
      <vt:lpstr>Reform</vt:lpstr>
      <vt:lpstr>Singapore</vt:lpstr>
      <vt:lpstr>Relief available</vt:lpstr>
      <vt:lpstr>Limitations</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China’s Competition Enforcement Institutions:  A Failure of Design?</dc:title>
  <dc:creator>Mark Williams</dc:creator>
  <cp:lastModifiedBy>Mark Williams</cp:lastModifiedBy>
  <cp:revision>9</cp:revision>
  <dcterms:created xsi:type="dcterms:W3CDTF">2019-06-27T11:17:52Z</dcterms:created>
  <dcterms:modified xsi:type="dcterms:W3CDTF">2021-11-23T12:29:55Z</dcterms:modified>
</cp:coreProperties>
</file>